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69" r:id="rId2"/>
    <p:sldId id="270" r:id="rId3"/>
    <p:sldId id="291" r:id="rId4"/>
    <p:sldId id="272" r:id="rId5"/>
    <p:sldId id="273" r:id="rId6"/>
    <p:sldId id="283" r:id="rId7"/>
    <p:sldId id="287" r:id="rId8"/>
    <p:sldId id="289" r:id="rId9"/>
    <p:sldId id="288" r:id="rId10"/>
    <p:sldId id="29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93" autoAdjust="0"/>
    <p:restoredTop sz="94660"/>
  </p:normalViewPr>
  <p:slideViewPr>
    <p:cSldViewPr snapToGrid="0">
      <p:cViewPr>
        <p:scale>
          <a:sx n="72" d="100"/>
          <a:sy n="72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PqbrBoLzXAhUDbSYKHaCiB5oQjRwIBw&amp;url=https://www.slideshare.net/1971995/orbital-shapeorientationt&amp;psig=AOvVaw0hNz0YrPiiriqijxp7SZvV&amp;ust=151068642516067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f7RlVNBS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7,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/>
              <a:t>P3 Challenge-</a:t>
            </a:r>
          </a:p>
          <a:p>
            <a:pPr lvl="1"/>
            <a:r>
              <a:rPr lang="en-US" b="1" dirty="0"/>
              <a:t>Determine the number of a) protons, b) neutrons and c) electrons present in an atom of Copper – 65. Then state the d) atomic number and the e) mass number.</a:t>
            </a:r>
          </a:p>
          <a:p>
            <a:pPr lvl="1"/>
            <a:endParaRPr lang="en-US" b="1" dirty="0"/>
          </a:p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Bohr Model Review</a:t>
            </a:r>
          </a:p>
          <a:p>
            <a:pPr lvl="1"/>
            <a:r>
              <a:rPr lang="en-US" b="1" dirty="0"/>
              <a:t>Atomic Structure/QM Exploration Activity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95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72F82-283D-4AA2-BE28-94149B528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22347" r="59130" b="17442"/>
          <a:stretch/>
        </p:blipFill>
        <p:spPr>
          <a:xfrm>
            <a:off x="1046920" y="246534"/>
            <a:ext cx="8295861" cy="63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/>
              <a:t>Exit Slip: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Atomic Structure Activity 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p84 - 88</a:t>
            </a:r>
          </a:p>
        </p:txBody>
      </p:sp>
    </p:spTree>
    <p:extLst>
      <p:ext uri="{BB962C8B-B14F-4D97-AF65-F5344CB8AC3E}">
        <p14:creationId xmlns:p14="http://schemas.microsoft.com/office/powerpoint/2010/main" val="201327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7,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Atomic Structure / Quantum Mechanics</a:t>
            </a:r>
          </a:p>
          <a:p>
            <a:r>
              <a:rPr lang="en-US" b="1" dirty="0"/>
              <a:t>Agenda</a:t>
            </a:r>
          </a:p>
          <a:p>
            <a:pPr lvl="1"/>
            <a:r>
              <a:rPr lang="en-US" b="1" dirty="0"/>
              <a:t> Bohr model review with worksheet</a:t>
            </a:r>
          </a:p>
          <a:p>
            <a:pPr lvl="1"/>
            <a:r>
              <a:rPr lang="en-US" b="1" dirty="0"/>
              <a:t>QM overview and video</a:t>
            </a:r>
          </a:p>
          <a:p>
            <a:pPr lvl="1"/>
            <a:r>
              <a:rPr lang="en-US" b="1" dirty="0"/>
              <a:t>Orbital Shapes</a:t>
            </a:r>
          </a:p>
          <a:p>
            <a:pPr lvl="1"/>
            <a:r>
              <a:rPr lang="en-US" b="1" dirty="0"/>
              <a:t>Organization of orbitals via Activity</a:t>
            </a:r>
          </a:p>
          <a:p>
            <a:r>
              <a:rPr lang="en-US" b="1" dirty="0"/>
              <a:t>Assignment: Atomic Structure Activity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986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 / Core Electrons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500"/>
            <a:ext cx="9817846" cy="3416300"/>
          </a:xfrm>
        </p:spPr>
        <p:txBody>
          <a:bodyPr>
            <a:noAutofit/>
          </a:bodyPr>
          <a:lstStyle/>
          <a:p>
            <a:r>
              <a:rPr lang="en-US" sz="2000" b="1" u="sng" dirty="0"/>
              <a:t>Valence electrons </a:t>
            </a:r>
            <a:r>
              <a:rPr lang="en-US" sz="2000" b="1" dirty="0"/>
              <a:t>located in </a:t>
            </a:r>
            <a:r>
              <a:rPr lang="en-US" sz="2000" b="1" u="sng" dirty="0"/>
              <a:t>the shell</a:t>
            </a:r>
            <a:r>
              <a:rPr lang="en-US" sz="2000" b="1" dirty="0"/>
              <a:t> with the highest energy level.  All other electrons are </a:t>
            </a:r>
            <a:r>
              <a:rPr lang="en-US" sz="2000" b="1" u="sng" dirty="0"/>
              <a:t>core electrons</a:t>
            </a:r>
            <a:r>
              <a:rPr lang="en-US" sz="2000" b="1" dirty="0"/>
              <a:t>.</a:t>
            </a:r>
          </a:p>
          <a:p>
            <a:r>
              <a:rPr lang="en-US" sz="2000" b="1" u="sng" dirty="0"/>
              <a:t>#Valence electrons varies from 1 to 8  </a:t>
            </a:r>
            <a:r>
              <a:rPr lang="en-US" sz="2000" b="1" dirty="0"/>
              <a:t>with a </a:t>
            </a:r>
            <a:r>
              <a:rPr lang="en-US" sz="2000" b="1" u="sng" dirty="0"/>
              <a:t>completed octet</a:t>
            </a:r>
            <a:r>
              <a:rPr lang="en-US" sz="2000" b="1" dirty="0"/>
              <a:t> most stable </a:t>
            </a:r>
          </a:p>
          <a:p>
            <a:r>
              <a:rPr lang="en-US" sz="2000" b="1" dirty="0"/>
              <a:t>Ex: Mg </a:t>
            </a:r>
            <a:r>
              <a:rPr lang="en-US" sz="2000" b="1" baseline="30000" dirty="0"/>
              <a:t>	</a:t>
            </a:r>
            <a:r>
              <a:rPr lang="en-US" sz="2000" b="1" dirty="0"/>
              <a:t>Highest Energy = 3  	     2 valence electrons</a:t>
            </a:r>
          </a:p>
          <a:p>
            <a:r>
              <a:rPr lang="en-US" sz="2000" b="1" dirty="0"/>
              <a:t>Ex: C 	Highest Energy = 2		     4 valence electrons</a:t>
            </a:r>
          </a:p>
          <a:p>
            <a:r>
              <a:rPr lang="en-US" sz="2000" b="1" dirty="0"/>
              <a:t>Number of valence electrons will always match the group A number. </a:t>
            </a:r>
          </a:p>
          <a:p>
            <a:r>
              <a:rPr lang="en-US" sz="2000" b="1" u="sng" dirty="0"/>
              <a:t>Atoms with the same number of valence electrons</a:t>
            </a:r>
            <a:r>
              <a:rPr lang="en-US" sz="2000" b="1" dirty="0"/>
              <a:t>, that is, elements in the same A group, will have </a:t>
            </a:r>
            <a:r>
              <a:rPr lang="en-US" sz="2000" b="1" u="sng" dirty="0"/>
              <a:t>similar reactivity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Atomic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863631" cy="3416300"/>
          </a:xfrm>
        </p:spPr>
        <p:txBody>
          <a:bodyPr/>
          <a:lstStyle/>
          <a:p>
            <a:r>
              <a:rPr lang="en-US" b="1" dirty="0"/>
              <a:t>Recall the Nuclear model and where subatomic particles are located</a:t>
            </a:r>
          </a:p>
          <a:p>
            <a:r>
              <a:rPr lang="en-US" b="1" dirty="0"/>
              <a:t>Recall the Bohr model that uses quantized orbits</a:t>
            </a:r>
          </a:p>
          <a:p>
            <a:r>
              <a:rPr lang="en-US" b="1" dirty="0"/>
              <a:t>Recall Quantum Mechanics that uses quantized orbitals </a:t>
            </a:r>
          </a:p>
          <a:p>
            <a:pPr lvl="1"/>
            <a:r>
              <a:rPr lang="en-US" b="1" dirty="0"/>
              <a:t>Orbitals that we draw represent a </a:t>
            </a:r>
            <a:r>
              <a:rPr lang="en-US" b="1" u="sng" dirty="0"/>
              <a:t>95% probability of finding an electron in that space</a:t>
            </a:r>
            <a:r>
              <a:rPr lang="en-US" b="1" dirty="0"/>
              <a:t>. </a:t>
            </a:r>
          </a:p>
          <a:p>
            <a:pPr lvl="1"/>
            <a:r>
              <a:rPr lang="en-US" b="1" u="sng" dirty="0"/>
              <a:t>Any single orbital can contain up to two electrons </a:t>
            </a:r>
            <a:r>
              <a:rPr lang="en-US" b="1" dirty="0"/>
              <a:t>(0, 1, or 2)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09_16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/>
          <a:stretch>
            <a:fillRect/>
          </a:stretch>
        </p:blipFill>
        <p:spPr bwMode="auto">
          <a:xfrm>
            <a:off x="1327870" y="5082504"/>
            <a:ext cx="1512836" cy="16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9_17_Fig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0"/>
          <a:stretch>
            <a:fillRect/>
          </a:stretch>
        </p:blipFill>
        <p:spPr bwMode="auto">
          <a:xfrm>
            <a:off x="3253887" y="5404535"/>
            <a:ext cx="1003882" cy="9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t="4575" r="16112" b="2808"/>
          <a:stretch/>
        </p:blipFill>
        <p:spPr>
          <a:xfrm>
            <a:off x="8648054" y="2971046"/>
            <a:ext cx="2898183" cy="26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Quantum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Same as Bohr model except for how the energy levels are described.</a:t>
            </a:r>
          </a:p>
          <a:p>
            <a:r>
              <a:rPr lang="en-US" altLang="en-US" b="1" dirty="0"/>
              <a:t>Electrons located in </a:t>
            </a:r>
            <a:r>
              <a:rPr lang="en-US" altLang="en-US" b="1" u="sng" dirty="0"/>
              <a:t>orbitals</a:t>
            </a:r>
            <a:r>
              <a:rPr lang="en-US" altLang="en-US" b="1" dirty="0"/>
              <a:t>. </a:t>
            </a:r>
          </a:p>
          <a:p>
            <a:pPr lvl="1"/>
            <a:r>
              <a:rPr lang="en-US" altLang="en-US" b="1" dirty="0"/>
              <a:t>Mathematical description is a “wave function” – Schrödinger  </a:t>
            </a:r>
          </a:p>
          <a:p>
            <a:pPr lvl="1"/>
            <a:r>
              <a:rPr lang="en-US" altLang="en-US" b="1" dirty="0"/>
              <a:t>Explains the </a:t>
            </a:r>
            <a:r>
              <a:rPr lang="en-US" altLang="en-US" b="1" u="sng" dirty="0"/>
              <a:t>wave</a:t>
            </a:r>
            <a:r>
              <a:rPr lang="en-US" altLang="en-US" b="1" dirty="0"/>
              <a:t> property of matter.</a:t>
            </a:r>
          </a:p>
          <a:p>
            <a:r>
              <a:rPr lang="en-US" altLang="en-US" b="1" dirty="0"/>
              <a:t>Strategy to understand QM:</a:t>
            </a:r>
          </a:p>
          <a:p>
            <a:pPr lvl="1"/>
            <a:r>
              <a:rPr lang="en-US" altLang="en-US" b="1" dirty="0"/>
              <a:t>Learn what the orbitals look like and how they’re organized on H atom with activity (today)</a:t>
            </a:r>
          </a:p>
          <a:p>
            <a:pPr lvl="1"/>
            <a:r>
              <a:rPr lang="en-US" altLang="en-US" b="1" dirty="0"/>
              <a:t>Populate the orbitals with electrons to describe other atoms using the periodic table (next time)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20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of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458" y="2487819"/>
            <a:ext cx="8825659" cy="3416300"/>
          </a:xfrm>
        </p:spPr>
        <p:txBody>
          <a:bodyPr/>
          <a:lstStyle/>
          <a:p>
            <a:r>
              <a:rPr lang="en-US" altLang="en-US" b="1" dirty="0"/>
              <a:t>Using different shapes is one way QM creates its quantized energy levels. </a:t>
            </a:r>
          </a:p>
          <a:p>
            <a:r>
              <a:rPr lang="en-US" altLang="en-US" b="1" dirty="0"/>
              <a:t>The more complicated the shape, the higher the energy level.</a:t>
            </a:r>
          </a:p>
          <a:p>
            <a:r>
              <a:rPr lang="en-US" altLang="en-US" b="1" dirty="0"/>
              <a:t>Four different basic orbital shapes: s p d f </a:t>
            </a:r>
          </a:p>
          <a:p>
            <a:r>
              <a:rPr lang="en-US" altLang="en-US" b="1" dirty="0"/>
              <a:t>Basic shapes double the number of lobes for each level:</a:t>
            </a:r>
          </a:p>
          <a:p>
            <a:endParaRPr lang="en-US" dirty="0"/>
          </a:p>
        </p:txBody>
      </p:sp>
      <p:pic>
        <p:nvPicPr>
          <p:cNvPr id="4" name="Picture 3" descr="09_1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0"/>
          <a:stretch>
            <a:fillRect/>
          </a:stretch>
        </p:blipFill>
        <p:spPr bwMode="auto">
          <a:xfrm>
            <a:off x="1357623" y="4652039"/>
            <a:ext cx="1003882" cy="9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9_2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8" t="33864" r="64204" b="24721"/>
          <a:stretch>
            <a:fillRect/>
          </a:stretch>
        </p:blipFill>
        <p:spPr bwMode="auto">
          <a:xfrm>
            <a:off x="3359909" y="4691614"/>
            <a:ext cx="1317302" cy="9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9_22_Figur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2" t="20750" b="31622"/>
          <a:stretch>
            <a:fillRect/>
          </a:stretch>
        </p:blipFill>
        <p:spPr bwMode="auto">
          <a:xfrm>
            <a:off x="6399603" y="4438856"/>
            <a:ext cx="19970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angelfire.com/falcon2/dirgni/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60802" r="44733" b="-362"/>
          <a:stretch>
            <a:fillRect/>
          </a:stretch>
        </p:blipFill>
        <p:spPr bwMode="auto">
          <a:xfrm>
            <a:off x="9176140" y="4195969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S, P, D, and F Orbitals</a:t>
            </a:r>
          </a:p>
        </p:txBody>
      </p:sp>
      <p:pic>
        <p:nvPicPr>
          <p:cNvPr id="20482" name="Picture 2" descr="http://www.angelfire.com/falcon2/dirgni/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78" y="4573267"/>
            <a:ext cx="3166749" cy="154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d orbitals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22413" r="13124" b="6158"/>
          <a:stretch/>
        </p:blipFill>
        <p:spPr bwMode="auto">
          <a:xfrm>
            <a:off x="6446165" y="2469703"/>
            <a:ext cx="4972050" cy="3649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4" b="28136"/>
          <a:stretch/>
        </p:blipFill>
        <p:spPr>
          <a:xfrm>
            <a:off x="842074" y="2469703"/>
            <a:ext cx="5310753" cy="1728245"/>
          </a:xfrm>
          <a:prstGeom prst="rect">
            <a:avLst/>
          </a:prstGeom>
        </p:spPr>
      </p:pic>
      <p:pic>
        <p:nvPicPr>
          <p:cNvPr id="8" name="Picture 7" descr="09_17_Fig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0"/>
          <a:stretch>
            <a:fillRect/>
          </a:stretch>
        </p:blipFill>
        <p:spPr bwMode="auto">
          <a:xfrm>
            <a:off x="1001162" y="4573267"/>
            <a:ext cx="1003882" cy="9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9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Orbitals, the Basics: Atomic Orbital Tutorial — probability, shapes, energy; Crash Chemistry Academy</a:t>
            </a:r>
          </a:p>
          <a:p>
            <a:r>
              <a:rPr lang="en-US" dirty="0">
                <a:hlinkClick r:id="rId2"/>
              </a:rPr>
              <a:t>https://www.youtube.com/watch?v=Ewf7RlVNBSA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Structure Exploration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47365" cy="3416300"/>
          </a:xfrm>
        </p:spPr>
        <p:txBody>
          <a:bodyPr>
            <a:normAutofit/>
          </a:bodyPr>
          <a:lstStyle/>
          <a:p>
            <a:r>
              <a:rPr lang="en-US" sz="2000" b="1" dirty="0"/>
              <a:t>Obtain a copy of the subshell sheets and an envelope, </a:t>
            </a:r>
            <a:r>
              <a:rPr lang="en-US" sz="2000" b="1" u="sng" dirty="0"/>
              <a:t>one set per lab table</a:t>
            </a:r>
            <a:r>
              <a:rPr lang="en-US" sz="2000" b="1" dirty="0"/>
              <a:t>, a box of colored pencils and a pair of scissors.</a:t>
            </a:r>
          </a:p>
          <a:p>
            <a:r>
              <a:rPr lang="en-US" sz="2000" b="1" dirty="0"/>
              <a:t>Complete an activity sheet </a:t>
            </a:r>
            <a:r>
              <a:rPr lang="en-US" sz="2000" b="1" u="sng" dirty="0"/>
              <a:t>for each team member</a:t>
            </a:r>
            <a:r>
              <a:rPr lang="en-US" sz="2000" b="1" dirty="0"/>
              <a:t>. </a:t>
            </a:r>
          </a:p>
          <a:p>
            <a:pPr lvl="1"/>
            <a:r>
              <a:rPr lang="en-US" sz="1800" b="1" dirty="0"/>
              <a:t>Due by </a:t>
            </a:r>
            <a:r>
              <a:rPr lang="en-US" sz="1800" b="1" u="sng" dirty="0"/>
              <a:t>end of period</a:t>
            </a:r>
          </a:p>
          <a:p>
            <a:pPr lvl="2"/>
            <a:r>
              <a:rPr lang="en-US" sz="1800" b="1" dirty="0"/>
              <a:t> Submit an envelop of your atomic structure pieces labeled with all team member names</a:t>
            </a:r>
          </a:p>
          <a:p>
            <a:r>
              <a:rPr lang="en-US" sz="2000" b="1" dirty="0"/>
              <a:t>Work in groups of 3-4 on the Atomic Structure Exploration Activity.</a:t>
            </a:r>
          </a:p>
        </p:txBody>
      </p:sp>
    </p:spTree>
    <p:extLst>
      <p:ext uri="{BB962C8B-B14F-4D97-AF65-F5344CB8AC3E}">
        <p14:creationId xmlns:p14="http://schemas.microsoft.com/office/powerpoint/2010/main" val="275311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26177</TotalTime>
  <Words>533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Equation</vt:lpstr>
      <vt:lpstr>Chemistry – Jan 7, 2020</vt:lpstr>
      <vt:lpstr>Chemistry – Jan 7, 2020</vt:lpstr>
      <vt:lpstr>Valence Electrons / Core Electrons</vt:lpstr>
      <vt:lpstr>Review Atomic models</vt:lpstr>
      <vt:lpstr>Quantum Mechanics</vt:lpstr>
      <vt:lpstr>Shapes of Orbitals</vt:lpstr>
      <vt:lpstr>S, P, D, and F Orbitals</vt:lpstr>
      <vt:lpstr>Overview Video</vt:lpstr>
      <vt:lpstr>Atomic Structure Exploration Activity</vt:lpstr>
      <vt:lpstr>PowerPoint Presentation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231</cp:revision>
  <dcterms:created xsi:type="dcterms:W3CDTF">2015-08-11T02:33:52Z</dcterms:created>
  <dcterms:modified xsi:type="dcterms:W3CDTF">2020-01-07T19:53:43Z</dcterms:modified>
</cp:coreProperties>
</file>